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83" r:id="rId3"/>
    <p:sldId id="284" r:id="rId4"/>
    <p:sldId id="259" r:id="rId5"/>
    <p:sldId id="260" r:id="rId6"/>
    <p:sldId id="261" r:id="rId7"/>
    <p:sldId id="28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0080625" cy="5670550"/>
  <p:notesSz cx="7772400" cy="10058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jIB7nwUcIMwbQ8wDwb0ppAnbJS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400DD7F-83C7-49B4-AA53-AAB7743EBBF6}">
  <a:tblStyle styleId="{6400DD7F-83C7-49B4-AA53-AAB7743EBBF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406" autoAdjust="0"/>
  </p:normalViewPr>
  <p:slideViewPr>
    <p:cSldViewPr snapToGrid="0">
      <p:cViewPr varScale="1">
        <p:scale>
          <a:sx n="77" d="100"/>
          <a:sy n="77" d="100"/>
        </p:scale>
        <p:origin x="1493" y="3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402138" y="0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dirty="0"/>
          </a:p>
        </p:txBody>
      </p:sp>
      <p:sp>
        <p:nvSpPr>
          <p:cNvPr id="30" name="Google Shape;30;p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Vejamos quatro hormonas-chave: A grelina, que estimula a fome - aumenta quando o estômago está vazio. A leptina, produzida pelas células adiposas, assinala a saciedade. A insulina, proveniente do pâncreas, regula o açúcar no sangue e contribui para a saciedade a longo prazo. E a CCK, libertada no intestino, </a:t>
            </a:r>
            <a:r>
              <a:rPr lang="en-US" b="1" dirty="0"/>
              <a:t>informa o cérebro de que está cheio. Nos DE, estes sinais são frequentemente distorcidos ou ignorados pelo cérebro.</a:t>
            </a:r>
            <a:endParaRPr b="1" dirty="0"/>
          </a:p>
        </p:txBody>
      </p:sp>
      <p:sp>
        <p:nvSpPr>
          <p:cNvPr id="144" name="Google Shape;144;p9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0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corpo envia constantemente sinais para o cérebro - do intestino, do tecido adiposo, dos músculos. O cérebro processa estas mensagens e decide se deve comer, descansar ou mexer-se. Nas perturbações alimentares, esta comunicação é interrompida. O corpo diz "estou a morrer de fome", mas o cérebro - por razões psicológicas ou biológicas - não responde adequadamente.</a:t>
            </a:r>
            <a:endParaRPr/>
          </a:p>
        </p:txBody>
      </p:sp>
      <p:sp>
        <p:nvSpPr>
          <p:cNvPr id="156" name="Google Shape;156;p10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Para além das hormonas da fome, </a:t>
            </a:r>
            <a:r>
              <a:rPr lang="en-US" b="1" i="0" dirty="0"/>
              <a:t>os neurotransmissores </a:t>
            </a:r>
            <a:r>
              <a:rPr lang="en-US" i="0" dirty="0"/>
              <a:t>também desempenham um papel crucial no comportamento alimentar. Os três principais actores são a serotonina, a dopamina e o cortisol.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A serotonina </a:t>
            </a:r>
            <a:r>
              <a:rPr lang="en-US" i="0" dirty="0"/>
              <a:t>ajuda a regular o humor e a saciedade. Na anorexia, observamos </a:t>
            </a:r>
            <a:r>
              <a:rPr lang="en-US" b="1" i="0" dirty="0"/>
              <a:t>níveis elevados de serotonina</a:t>
            </a:r>
            <a:r>
              <a:rPr lang="en-US" i="0" dirty="0"/>
              <a:t>, o que pode contribuir para a ansiedade e para um autocontrolo excessivo em relação à comida.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A dopamina </a:t>
            </a:r>
            <a:r>
              <a:rPr lang="en-US" i="0" dirty="0"/>
              <a:t>está ligada ao </a:t>
            </a:r>
            <a:r>
              <a:rPr lang="en-US" b="1" i="0" dirty="0"/>
              <a:t>sistema de recompensa </a:t>
            </a:r>
            <a:r>
              <a:rPr lang="en-US" i="0" dirty="0"/>
              <a:t>do cérebro. Na perturbação da compulsão alimentar, existe frequentemente </a:t>
            </a:r>
            <a:r>
              <a:rPr lang="en-US" b="1" i="0" dirty="0"/>
              <a:t>um aumento da atividade dopaminérgica</a:t>
            </a:r>
            <a:r>
              <a:rPr lang="en-US" i="0" dirty="0"/>
              <a:t>, o que pode fazer com que os alimentos com elevado teor calórico pareçam mais gratificantes, levando a uma alimentação compulsiva.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O cortisol</a:t>
            </a:r>
            <a:r>
              <a:rPr lang="en-US" i="0" dirty="0"/>
              <a:t>, a hormona do stress, está frequentemente elevado nas perturbações alimentares. O stress crónico pode perturbar a regulação do apetite, aumentar os desejos por alimentos altamente energéticos e contribuir para uma alimentação emocional.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Estas perturbações ajudam a explicar porque é que os indivíduos com perturbações alimentares têm frequentemente reacções emocionais extremas à comida. Mais adiante, iremos analisar a forma como estas perturbações afectam as hormonas e o metabolismo.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12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comida não é apenas combustível - é também uma fonte de prazer. A dopamina é o neurotransmissor chave no circuito de recompensa. Em perturbações como a compulsão alimentar, este sistema está sobreactivado. As pessoas podem comer compulsivamente, não porque têm fome, mas porque o seu cérebro está à procura de prazer ou alívio. E nos distúrbios alimentares restritivos, o prazer é frequentemente substituído por ansiedade ou culpa.</a:t>
            </a:r>
            <a:endParaRPr/>
          </a:p>
        </p:txBody>
      </p:sp>
      <p:sp>
        <p:nvSpPr>
          <p:cNvPr id="190" name="Google Shape;190;p12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13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Se não forem tratadas, as perturbações alimentares podem provocar </a:t>
            </a:r>
            <a:r>
              <a:rPr lang="en-US" b="1" i="0" dirty="0"/>
              <a:t>lesões </a:t>
            </a:r>
            <a:r>
              <a:rPr lang="en-US" i="0" dirty="0"/>
              <a:t>graves e por vezes </a:t>
            </a:r>
            <a:r>
              <a:rPr lang="en-US" b="1" i="0" dirty="0"/>
              <a:t>irreversíveis </a:t>
            </a:r>
            <a:r>
              <a:rPr lang="en-US" i="0" dirty="0"/>
              <a:t>em vários sistemas orgânicos: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O sistema cardiovascular </a:t>
            </a:r>
            <a:r>
              <a:rPr lang="en-US" i="0" dirty="0"/>
              <a:t>é afetado por </a:t>
            </a:r>
            <a:r>
              <a:rPr lang="en-US" b="1" i="0" dirty="0"/>
              <a:t>bradicardia (ritmo cardíaco lento), hipotensão (pressão arterial baixa) e arritmias</a:t>
            </a:r>
            <a:r>
              <a:rPr lang="en-US" i="0" dirty="0"/>
              <a:t>, nomeadamente em caso de anorexia por desnutrição.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O sistema gastrointestinal </a:t>
            </a:r>
            <a:r>
              <a:rPr lang="en-US" i="0" dirty="0"/>
              <a:t>é afetado pela </a:t>
            </a:r>
            <a:r>
              <a:rPr lang="en-US" b="1" i="0" dirty="0"/>
              <a:t>gastroparesia </a:t>
            </a:r>
            <a:r>
              <a:rPr lang="en-US" i="0" dirty="0"/>
              <a:t>(atraso no esvaziamento do estômago), o que provoca inchaço e problemas digestivos. As alterações do microbiota intestinal também podem contribuir para as dificuldades alimentares actuais.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O sistema esquelético </a:t>
            </a:r>
            <a:r>
              <a:rPr lang="en-US" i="0" dirty="0"/>
              <a:t>é particularmente vulnerável. Muitos indivíduos com anorexia desenvolvem </a:t>
            </a:r>
            <a:r>
              <a:rPr lang="en-US" b="1" i="0" dirty="0"/>
              <a:t>osteoporose precoce </a:t>
            </a:r>
            <a:r>
              <a:rPr lang="en-US" i="0" dirty="0"/>
              <a:t>devido à falta de cálcio e estrogénio, aumentando o risco de fratura.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i="0" dirty="0"/>
              <a:t>Em casos graves de subnutrição, </a:t>
            </a:r>
            <a:r>
              <a:rPr lang="en-US" b="1" i="0" dirty="0"/>
              <a:t>o sistema nervoso central </a:t>
            </a:r>
            <a:r>
              <a:rPr lang="en-US" i="0" dirty="0"/>
              <a:t>sofre </a:t>
            </a:r>
            <a:r>
              <a:rPr lang="en-US" b="1" i="0" dirty="0"/>
              <a:t>uma atrofia cerebral </a:t>
            </a:r>
            <a:r>
              <a:rPr lang="en-US" i="0" dirty="0"/>
              <a:t>que provoca dificuldades de concentração e instabilidade emocional.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" name="Google Shape;203;p13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1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Quando o corpo sente uma restrição crónica, entra em modo de poupança de energia. A taxa metabólica basal diminui. O organismo abranda o ritmo cardíaco (bradicardia), reduz a temperatura corporal (hipotermia) e diminui a pressão arterial (hipotensão). Estas são adaptações destinadas à sobrevivência - mas podem tornar-se fatais se não forem invertidas.</a:t>
            </a:r>
            <a:endParaRPr/>
          </a:p>
        </p:txBody>
      </p:sp>
      <p:sp>
        <p:nvSpPr>
          <p:cNvPr id="229" name="Google Shape;229;p1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Os distúrbios alimentares não alteram apenas a química do cérebro; também afectam </a:t>
            </a:r>
            <a:r>
              <a:rPr lang="en-US" b="1" i="0" dirty="0"/>
              <a:t>o sistema endócrino</a:t>
            </a:r>
            <a:r>
              <a:rPr lang="en-US" i="0" dirty="0"/>
              <a:t>. Vamos dividir por distúrbios: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Anorexia nervosa: </a:t>
            </a:r>
            <a:r>
              <a:rPr lang="en-US" i="0" dirty="0"/>
              <a:t>O corpo entra num </a:t>
            </a:r>
            <a:r>
              <a:rPr lang="en-US" b="1" i="0" dirty="0"/>
              <a:t>estado de conservação de energia</a:t>
            </a:r>
            <a:r>
              <a:rPr lang="en-US" i="0" dirty="0"/>
              <a:t>. A tiroide abranda (o que leva ao </a:t>
            </a:r>
            <a:r>
              <a:rPr lang="en-US" b="1" i="0" dirty="0"/>
              <a:t>hipotiroidismo</a:t>
            </a:r>
            <a:r>
              <a:rPr lang="en-US" i="0" dirty="0"/>
              <a:t>), os níveis de cortisol aumentam (causando </a:t>
            </a:r>
            <a:r>
              <a:rPr lang="en-US" b="1" i="0" dirty="0"/>
              <a:t>stress e rutura muscular</a:t>
            </a:r>
            <a:r>
              <a:rPr lang="en-US" i="0" dirty="0"/>
              <a:t>) e as hormonas reprodutivas diminuem (resultando em </a:t>
            </a:r>
            <a:r>
              <a:rPr lang="en-US" b="1" i="0" dirty="0"/>
              <a:t>amenorreia nas mulheres</a:t>
            </a:r>
            <a:r>
              <a:rPr lang="en-US" i="0" dirty="0"/>
              <a:t>).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Bulimia nervosa e perturbação da compulsão alimentar: </a:t>
            </a:r>
            <a:r>
              <a:rPr lang="en-US" i="0" dirty="0"/>
              <a:t>O ciclo repetido de </a:t>
            </a:r>
            <a:r>
              <a:rPr lang="en-US" b="1" i="0" dirty="0"/>
              <a:t>comer em excesso e purgar </a:t>
            </a:r>
            <a:r>
              <a:rPr lang="en-US" i="0" dirty="0"/>
              <a:t>ou de </a:t>
            </a:r>
            <a:r>
              <a:rPr lang="en-US" b="1" i="0" dirty="0"/>
              <a:t>comer em excesso sem purgar </a:t>
            </a:r>
            <a:r>
              <a:rPr lang="en-US" i="0" dirty="0"/>
              <a:t>causa </a:t>
            </a:r>
            <a:r>
              <a:rPr lang="en-US" b="1" i="0" dirty="0"/>
              <a:t>resistência à insulina</a:t>
            </a:r>
            <a:r>
              <a:rPr lang="en-US" i="0" dirty="0"/>
              <a:t>, o que pode aumentar o risco de diabetes.</a:t>
            </a:r>
            <a:endParaRPr dirty="0"/>
          </a:p>
          <a:p>
            <a:pPr marL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b="1" i="0" dirty="0"/>
              <a:t>Bigorexia (dismorfia muscular): </a:t>
            </a:r>
            <a:r>
              <a:rPr lang="en-US" i="0" dirty="0"/>
              <a:t>Frequentemente associada ao </a:t>
            </a:r>
            <a:r>
              <a:rPr lang="en-US" b="1" i="0" dirty="0"/>
              <a:t>exercício excessivo e </a:t>
            </a:r>
            <a:r>
              <a:rPr lang="en-US" i="0" dirty="0"/>
              <a:t>ao </a:t>
            </a:r>
            <a:r>
              <a:rPr lang="en-US" b="1" i="0" dirty="0"/>
              <a:t>uso de esteróides</a:t>
            </a:r>
            <a:r>
              <a:rPr lang="en-US" i="0" dirty="0"/>
              <a:t>, o que leva a </a:t>
            </a:r>
            <a:r>
              <a:rPr lang="en-US" b="1" i="0" dirty="0"/>
              <a:t>desequilíbrios hormonais</a:t>
            </a:r>
            <a:r>
              <a:rPr lang="en-US" i="0" dirty="0"/>
              <a:t>, incluindo a supressão da produção de testosterona ou estrogénio.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Estas alterações endócrinas têm efeitos profundos no metabolismo e na saúde em geral. </a:t>
            </a:r>
            <a:endParaRPr dirty="0"/>
          </a:p>
        </p:txBody>
      </p:sp>
      <p:sp>
        <p:nvSpPr>
          <p:cNvPr id="242" name="Google Shape;242;p1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1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Inibição do eixo hipotálamo-pituitária-gonadal (HPG)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Redução da GnRH, LH e FSH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Diminuição dos estrogénios → amenorreia secundária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Indicador precoce de stress metabólico e risco ósseo</a:t>
            </a:r>
            <a:endParaRPr/>
          </a:p>
          <a:p>
            <a:pPr marL="285750" marR="0" lvl="0" indent="-209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Uma das primeiras consequências endócrinas da subnutrição é a supressão do eixo hipotálamo-hipófise-gonadal, que regula a função reprodutiva.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condições de stress energético, o organismo interpreta a carência como uma condição desfavorável à gravidez: o hipotálamo reduz a secreção de GnRH, com a consequente queda da LH e da FSH.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Isto leva a uma diminuição do estrogénio e, nas mulheres, ao desaparecimento do ciclo menstrual: é a chamada amenorreia hipotalâmica.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É um sinal precoce e importante, também porque a deficiência de estrogénio tem um impacto negativo na saúde óssea.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adolescentes e mulheres jovens, a amenorreia nunca deve ser subestimada: pode ser um dos primeiros sinais de alerta de uma perturbação alimentar em fase inicial</a:t>
            </a:r>
            <a:endParaRPr/>
          </a:p>
        </p:txBody>
      </p:sp>
      <p:sp>
        <p:nvSpPr>
          <p:cNvPr id="254" name="Google Shape;254;p1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7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o corpo entra num estado de restrição energética, como acontece em muitos distúrbios alimentares, começa a consumir-se a si próprio. O músculo, embora essencial para a força e a saúde metabólica, torna-se uma fonte de energia.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Isto leva a uma perda de massa magra e a uma redução do desempenho físico.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paradoxo é que mesmo aqueles que parecem "em forma" podem esconder um catabolismo profundo. Um corpo tonificado nem sempre é um corpo saudável.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 um treinador, é essencial olhar para além da aparência externa e questionar o verdadeiro estado fisiológico do atleta.</a:t>
            </a:r>
            <a:endParaRPr dirty="0"/>
          </a:p>
        </p:txBody>
      </p:sp>
      <p:sp>
        <p:nvSpPr>
          <p:cNvPr id="267" name="Google Shape;267;p17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18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Um dos efeitos mais graves e subtis da restrição energética nas perturbações alimentares é o comprometimento da saúde óssea.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o organismo está em défice, reduz a produção de hormonas sexuais, como o estrogénio, que são essenciais para manter a densidade óssea.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Além disso, com um intestino mais lento e uma dieta pobre, a absorção de cálcio também diminui.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resultado? Mesmo as raparigas muito jovens podem desenvolver osteopenia ou mesmo osteoporose, com um risco real de fracturas de stress.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 quem treina, este é um sinal de alarme que não deve ser ignorado</a:t>
            </a:r>
            <a:endParaRPr dirty="0"/>
          </a:p>
        </p:txBody>
      </p:sp>
      <p:sp>
        <p:nvSpPr>
          <p:cNvPr id="280" name="Google Shape;280;p18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C473B806-20E7-8D08-CEB4-813F3BE26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825BD225-7CDF-7DFA-AE7C-DD1DD1E643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70F3E40D-D2BF-62B3-285B-21CE85D4D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7EE965ED-B763-4865-512C-992FDCC198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9713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9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coração, como qualquer músculo, é afetado pela má nutrição. Em caso de restrição calórica, diminui o ritmo cardíaco - um mecanismo de poupança de energia que conduz a bradicardia e hipotensão.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Nos casos mais graves, o coração perde massa muscular e torna-se menos eficiente.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Além disso, a depleção de electrólitos pode alterar a condução eléctrica do coração: O prolongamento do intervalo QT é um sinal perigoso, pois pode provocar arritmias graves ou mesmo a morte súbita.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Por esta razão, na presença de DE, mesmo pequenos esforços podem ser arriscados: desmaios e colapsos não são incomuns</a:t>
            </a:r>
            <a:endParaRPr/>
          </a:p>
        </p:txBody>
      </p:sp>
      <p:sp>
        <p:nvSpPr>
          <p:cNvPr id="294" name="Google Shape;294;p19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p20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 trato gastrointestinal é um dos sistemas mais afectados pelas perturbações alimentares.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gastroparesia, ou esvaziamento gástrico lento, é muito comum: a pessoa sente-se cheia após algumas garfadas, com náuseas e inchaço persistente.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motilidade intestinal também diminui drasticamente, causando obstipação crónica que pode agravar o desconforto abdominal.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Nas pessoas que recorrem ao vómito auto-induzido, pode surgir esofagite, inflamação da mucosa gástrica e desequilíbrios electrolíticos perigosos, como a hipocalemia.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utilização crónica de laxantes conduz igualmente a lesões intestinais e à perda do reflexo normal de evacuação.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Estes sintomas não são apenas secundários: muitas vezes alimentam um ciclo vicioso de desconforto corporal e de maior restrição</a:t>
            </a:r>
            <a:endParaRPr/>
          </a:p>
        </p:txBody>
      </p:sp>
      <p:sp>
        <p:nvSpPr>
          <p:cNvPr id="308" name="Google Shape;308;p20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p21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sistema imunitário também sofre alterações profundas nas perturbações alimentares.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 condições de anorexia, a desnutrição grave causa um colapso das defesas imunitárias, tornando o corpo mais vulnerável a infecções recorrentes, mesmo as triviais.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 distúrbios como a bulimia ou o transtorno da compulsão alimentar, pelo contrário, observa-se um estado de inflamação crónica: as células adiposas libertam citocinas pró-inflamatórias e são activados processos de stress oxidativo.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microbiota intestinal, que desempenha um papel fundamental na regulação da imunidade e do metabolismo, também sofre alterações significativas.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resultado? O corpo recupera mais lentamente, é menos resistente ao esforço e está mais exposto a problemas crónicos.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É importante saber que um sistema imunitário alterado é um sinal sistémico de sofrimento: ignorá-lo pode levar a consequências graves.</a:t>
            </a:r>
            <a:endParaRPr dirty="0"/>
          </a:p>
        </p:txBody>
      </p:sp>
      <p:sp>
        <p:nvSpPr>
          <p:cNvPr id="321" name="Google Shape;321;p21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22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Nas perturbações alimentares, o sofrimento não é apenas físico: o cérebro também está profundamente envolvido.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Nos doentes com anorexia nervosa, observa-se uma redução do volume cerebral, nomeadamente no córtex cerebral e na substância cinzenta. Este é um efeito direto da falta de nutrientes essenciais para o metabolismo neuronal.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Além disso, os estudos de neuroimagem mostram alterações na conetividade entre as áreas envolvidas no controlo emocional, na regulação do comportamento e no sistema de recompensa.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Estas alterações traduzem-se em défices cognitivos visíveis: dificuldade em prestar atenção, rigidez mental, problemas de memória.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 boa notícia é que muitas destas alterações são parcialmente reversíveis com recuperação e terapia nutricional.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 neuroplasticidade também precisa de energia: este é um conceito importante para compreender que "nutrir o cérebro" é essencial para uma verdadeira cura</a:t>
            </a:r>
            <a:endParaRPr dirty="0"/>
          </a:p>
        </p:txBody>
      </p:sp>
      <p:sp>
        <p:nvSpPr>
          <p:cNvPr id="334" name="Google Shape;334;p22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3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sono também está profundamente alterado nas perturbações alimentares, e não apenas por razões psicológicas.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As pessoas em restrição calórica dormem frequentemente pouco e mal. O organismo, privado de energia, entra num estado de hipervigilância metabólica: é como se estivesse "em alerta", à procura de alimentos, e esforça-se por entrar numa fase de sono profundo.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Além disso, o desequilíbrio neuroendócrino, nomeadamente ao nível do eixo hipotálamo-hipófise-adrenal, gera um aumento do cortisol, a hormona do stress, que dificulta o adormecimento.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Nos casos de bulimia e de compulsão alimentar, as oscilações glicémicas e a digestão nocturna podem perturbar ainda mais o repouso.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 um treinador, observar fadiga crónica, dificuldade de concentração ou má recuperação pós-treino pode ser um sinal de que o sono - e, por conseguinte, o corpo - não está a funcionar corretamente.</a:t>
            </a:r>
            <a:endParaRPr dirty="0"/>
          </a:p>
        </p:txBody>
      </p:sp>
      <p:sp>
        <p:nvSpPr>
          <p:cNvPr id="347" name="Google Shape;347;p23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p2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 bigorexia, ou dismorfia muscular, é uma perturbação ainda pouco conhecida. Ao contrário da anorexia, aqui a obsessão é com a massa muscular e a definição do corpo.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As pessoas que sofrem desta doença submetem-se a regimes de treino extremos, combinados com dietas rigidamente controladas, muitas vezes com falta de calorias, micronutrientes e gorduras essenciais.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As aparências enganam: vemos corpos atléticos e esculpidos... mas por dentro pode haver bradicardia, hipogonadismo, osteopenia, sinais típicos de um défice energético crónico.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 ginásio, um rapaz ou uma rapariga hiper-motivados podem esconder um distúrbio alimentar disfarçado de "dedicação".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Trata-se de um paradoxo perigoso: a imagem exterior esconde um organismo em crise.</a:t>
            </a:r>
            <a:endParaRPr dirty="0"/>
          </a:p>
        </p:txBody>
      </p:sp>
      <p:sp>
        <p:nvSpPr>
          <p:cNvPr id="360" name="Google Shape;360;p2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p2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 conceito de Red-S nasceu para ultrapassar a "tríade da mulher atleta" (amenorreia, osteoporose, distúrbio alimentar) e reconhecer que o défice energético relativo afecta atletas de todos os sexos.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Ocorre quando a ingestão calórica não cobre o gasto energético, mesmo que o atleta não tenha perdido peso visivelmente.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As consequências afectam todos os sistemas: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Hormonas: queda da testosterona, estrogénio, alterações da tiroide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Ossos: fragilidade, fracturas de stress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Imunidade: maior suscetibilidade às infecções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Coração: bradicardia, arritmias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Cérebro: humor deprimido, concentração reduzida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Desempenho: diminuição da força, da resistência, aumento do risco de lesões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 um personal trainer, é essencial reconhecer os sinais de Red-S: é a síndrome do corpo que se desgasta em silêncio, mesmo que pareça "treinado".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Défice energético crónico em relação às necessidades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Envolvimento hormonal, imunitário, ósseo, cardiovascular e psicológico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Evolução do conceito da Tríade de Atletas Femininas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Risco em ambos os sexos e em todas as modalidades desportivas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Impacto na saúde e no desempenho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2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385" name="Google Shape;385;p2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FD076597-3821-2299-E388-CED751C55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>
            <a:extLst>
              <a:ext uri="{FF2B5EF4-FFF2-40B4-BE49-F238E27FC236}">
                <a16:creationId xmlns:a16="http://schemas.microsoft.com/office/drawing/2014/main" id="{04AFCE50-817B-EE1B-A2B1-5D92D32916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3:notes">
            <a:extLst>
              <a:ext uri="{FF2B5EF4-FFF2-40B4-BE49-F238E27FC236}">
                <a16:creationId xmlns:a16="http://schemas.microsoft.com/office/drawing/2014/main" id="{80F51B7D-9B40-1811-C75B-BBDF73B1E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Embora os DE sejam de natureza psiquiátrica, também têm consequências profundas no corpo - e compreendê-las pode ajudar verdadeiramente os profissionais de fitness a detetar sinais precoces e a promover a saúde dos seus clientes. Porque é que começamos pelo corpo e não pelo cérebro? Porque as alterações físicas aparecem frequentemente antes de ser feito um diagnóstico. Os instrutores, ao contrário dos psiquiatras, estão em contacto com o corpo - diariamente. Pode notar perda de peso, fraqueza, exercício excessivo - coisas que outros podem não notar. É por isso que o seu papel pode ser verdadeiramente preventivo</a:t>
            </a:r>
            <a:endParaRPr dirty="0"/>
          </a:p>
        </p:txBody>
      </p:sp>
      <p:sp>
        <p:nvSpPr>
          <p:cNvPr id="59" name="Google Shape;59;p3:notes">
            <a:extLst>
              <a:ext uri="{FF2B5EF4-FFF2-40B4-BE49-F238E27FC236}">
                <a16:creationId xmlns:a16="http://schemas.microsoft.com/office/drawing/2014/main" id="{5DC4DB13-D925-EF1E-306D-0465AAB8DD9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4685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p4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75" name="Google Shape;75;p4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5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i="0"/>
          </a:p>
        </p:txBody>
      </p:sp>
      <p:sp>
        <p:nvSpPr>
          <p:cNvPr id="90" name="Google Shape;90;p5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Vamos falar de um conceito básico mas fundamental: o balanço energético.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Todos os dias, introduzimos energia através dos alimentos, e é essa energia que o nosso corpo utiliza para viver, mover-se, pensar, digerir e até dormir.</a:t>
            </a:r>
            <a:endParaRPr dirty="0"/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>
          <a:extLst>
            <a:ext uri="{FF2B5EF4-FFF2-40B4-BE49-F238E27FC236}">
              <a16:creationId xmlns:a16="http://schemas.microsoft.com/office/drawing/2014/main" id="{CE2B09DE-68D2-AE89-8ECB-CC0C4E9F7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>
            <a:extLst>
              <a:ext uri="{FF2B5EF4-FFF2-40B4-BE49-F238E27FC236}">
                <a16:creationId xmlns:a16="http://schemas.microsoft.com/office/drawing/2014/main" id="{043EE850-D305-8715-F553-98F01A976F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>
            <a:extLst>
              <a:ext uri="{FF2B5EF4-FFF2-40B4-BE49-F238E27FC236}">
                <a16:creationId xmlns:a16="http://schemas.microsoft.com/office/drawing/2014/main" id="{2621D3CE-5159-A346-3959-C0D46875DF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Quando a energia introduzida, ou seja, a ingestão, é inferior à energia consumida, ou seja, a despesa, o organismo entra naquilo a que chamamos balanço energético negativo.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Isto pode acontecer voluntariamente - como no caso de restrições alimentares excessivas - ou involuntariamente, por exemplo, quando se aumenta muito a atividade física sem compensar com uma alimentação adequada.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Nas perturbações alimentares, como a anorexia ou </a:t>
            </a:r>
            <a:r>
              <a:rPr lang="en-US" dirty="0" err="1"/>
              <a:t>a vigorexia</a:t>
            </a:r>
            <a:r>
              <a:rPr lang="en-US" dirty="0"/>
              <a:t>, este desequilíbrio é frequentemente crónico e profundo, podendo levar o organismo a utilizar os seus próprios tecidos como fonte de energia.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É o ponto de partida de muitas alterações fisiológicas que veremos em breve. Como treinador, aprender a reconhecer um estado de equilíbrio negativo persistente pode realmente fazer a diferença.</a:t>
            </a:r>
            <a:endParaRPr dirty="0"/>
          </a:p>
        </p:txBody>
      </p:sp>
      <p:sp>
        <p:nvSpPr>
          <p:cNvPr id="103" name="Google Shape;103;p6:notes">
            <a:extLst>
              <a:ext uri="{FF2B5EF4-FFF2-40B4-BE49-F238E27FC236}">
                <a16:creationId xmlns:a16="http://schemas.microsoft.com/office/drawing/2014/main" id="{CF258E82-9362-6EB8-63F9-2783E4F1A86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4333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7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fome pode ser biológica - comemos porque o nosso corpo precisa de combustível. Mas também pode ser hedónica - motivada por emoções, stress ou prazer. Estas duas formas de fome são reguladas por sistemas cerebrais diferentes. O córtex pré-frontal ajuda-nos a fazer escolhas alimentares conscientes, enquanto o sistema límbico associa a comida ao conforto e ao prazer. Nos distúrbios alimentares, este equilíbrio perde-se frequentemente.</a:t>
            </a:r>
            <a:endParaRPr/>
          </a:p>
        </p:txBody>
      </p:sp>
      <p:sp>
        <p:nvSpPr>
          <p:cNvPr id="117" name="Google Shape;117;p7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Para compreender as DE, é necessário examinar primeiro a forma como o apetite é regulado. O </a:t>
            </a:r>
            <a:r>
              <a:rPr lang="en-US" b="1" i="0" dirty="0"/>
              <a:t>hipotálamo </a:t>
            </a:r>
            <a:r>
              <a:rPr lang="en-US" i="0" dirty="0"/>
              <a:t>é a principal região cerebral responsável pela fome e saciedade. No interior do hipotálamo, temos dois grupos principais de neurónios que controlam o comportamento alimentar: os </a:t>
            </a:r>
            <a:r>
              <a:rPr lang="en-US" b="1" i="0" dirty="0"/>
              <a:t>neurónios </a:t>
            </a:r>
            <a:r>
              <a:rPr lang="en-US" b="1" i="0" dirty="0" err="1"/>
              <a:t>NPY/AgRP</a:t>
            </a:r>
            <a:r>
              <a:rPr lang="en-US" i="0" dirty="0"/>
              <a:t>, que estimulam </a:t>
            </a:r>
            <a:r>
              <a:rPr lang="en-US" b="1" i="0" dirty="0"/>
              <a:t>a fome</a:t>
            </a:r>
            <a:r>
              <a:rPr lang="en-US" i="0" dirty="0"/>
              <a:t>, e </a:t>
            </a:r>
            <a:r>
              <a:rPr lang="en-US" b="1" i="0" dirty="0"/>
              <a:t>os neurónios POMC</a:t>
            </a:r>
            <a:r>
              <a:rPr lang="en-US" i="0" dirty="0"/>
              <a:t>, que </a:t>
            </a:r>
            <a:r>
              <a:rPr lang="en-US" b="1" i="0" dirty="0"/>
              <a:t>promovem a saciedade</a:t>
            </a:r>
            <a:r>
              <a:rPr lang="en-US" i="0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Estes neurónios recebem sinais do corpo através de hormonas-chave. </a:t>
            </a:r>
            <a:r>
              <a:rPr lang="en-US" b="1" i="0" dirty="0"/>
              <a:t>A grelina</a:t>
            </a:r>
            <a:r>
              <a:rPr lang="en-US" i="0" dirty="0"/>
              <a:t>, frequentemente designada por "hormona da fome", aumenta antes das refeições, fazendo-nos sentir fome. Por outro lado, </a:t>
            </a:r>
            <a:r>
              <a:rPr lang="en-US" b="1" i="0" dirty="0"/>
              <a:t>a leptina</a:t>
            </a:r>
            <a:r>
              <a:rPr lang="en-US" i="0" dirty="0"/>
              <a:t>, produzida pelas células adiposas, sinaliza a sensação de saciedade e ajuda a regular o equilíbrio energético.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i="0" dirty="0"/>
              <a:t>Na anorexia nervosa, os estudos mostram </a:t>
            </a:r>
            <a:r>
              <a:rPr lang="en-US" b="1" i="0" dirty="0"/>
              <a:t>uma alteração da sinalização da leptina</a:t>
            </a:r>
            <a:r>
              <a:rPr lang="en-US" i="0" dirty="0"/>
              <a:t>, que pode contribuir para a supressão dos sinais de fome. Em contrapartida, os indivíduos com perturbação da compulsão alimentar podem ter uma resposta reduzida à leptina, o que leva a dificuldades em reconhecer a saciedade.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 dirty="0"/>
              <a:t>A compreensão destes mecanismos ajuda-nos a perceber porque é que as perturbações alimentares não têm apenas a ver com a força de vontade - envolvem perturbações neurobiológicas complexas. De seguida, vamos analisar o papel dos neurotransmissores nestas condições.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8:notes"/>
          <p:cNvSpPr txBox="1">
            <a:spLocks noGrp="1"/>
          </p:cNvSpPr>
          <p:nvPr>
            <p:ph type="sldNum" idx="12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lvl="1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lvl="2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lvl="3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lvl="4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lvl="5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lvl="6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lvl="7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lvl="8" indent="0" algn="r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u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Clr>
                <a:srgbClr val="000000"/>
              </a:buClr>
              <a:buSzPts val="1400"/>
              <a:buFont typeface="Times New Roman"/>
              <a:buNone/>
              <a:defRPr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.jpg"/><Relationship Id="rId7" Type="http://schemas.openxmlformats.org/officeDocument/2006/relationships/image" Target="../media/image28.jpg"/><Relationship Id="rId12" Type="http://schemas.openxmlformats.org/officeDocument/2006/relationships/image" Target="../media/image3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11" Type="http://schemas.openxmlformats.org/officeDocument/2006/relationships/image" Target="../media/image31.jpg"/><Relationship Id="rId5" Type="http://schemas.openxmlformats.org/officeDocument/2006/relationships/image" Target="../media/image9.png"/><Relationship Id="rId10" Type="http://schemas.openxmlformats.org/officeDocument/2006/relationships/image" Target="../media/image30.jpg"/><Relationship Id="rId4" Type="http://schemas.openxmlformats.org/officeDocument/2006/relationships/image" Target="../media/image26.jpg"/><Relationship Id="rId9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7" name="Google Shape;37;p1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0000" tIns="45000" rIns="90000" bIns="450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endParaRPr/>
          </a:p>
        </p:txBody>
      </p:sp>
      <p:pic>
        <p:nvPicPr>
          <p:cNvPr id="38" name="Google Shape;38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"/>
          <p:cNvSpPr txBox="1"/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Antecedentes fisiológicos das DE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9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" name="Google Shape;14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9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9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Hormonas: Chave para a regulação</a:t>
            </a:r>
            <a:endParaRPr/>
          </a:p>
        </p:txBody>
      </p:sp>
      <p:graphicFrame>
        <p:nvGraphicFramePr>
          <p:cNvPr id="151" name="Google Shape;151;p9"/>
          <p:cNvGraphicFramePr/>
          <p:nvPr/>
        </p:nvGraphicFramePr>
        <p:xfrm>
          <a:off x="1282495" y="1120658"/>
          <a:ext cx="7515000" cy="3749090"/>
        </p:xfrm>
        <a:graphic>
          <a:graphicData uri="http://schemas.openxmlformats.org/drawingml/2006/table">
            <a:tbl>
              <a:tblPr firstRow="1" bandRow="1">
                <a:noFill/>
                <a:tableStyleId>{6400DD7F-83C7-49B4-AA53-AAB7743EBBF6}</a:tableStyleId>
              </a:tblPr>
              <a:tblGrid>
                <a:gridCol w="121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3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Hormona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Origem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Função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Grelina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Estômago (fundo, células oxínticas)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Estimula o apetite ("hormona da fome"); os níveis aumentam antes das refeições e diminuem depois de comer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Leptina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Tecido adiposo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Sinaliza a saciedade; informa o cérebro sobre a quantidade de energia armazenada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Insulina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Pâncreas (células beta)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Regula a glicose no sangue; promove a saciedade a longo prazo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8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CCK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Duodeno e jejuno (mucosa intestinal)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Arial"/>
                          <a:ea typeface="Arial"/>
                          <a:cs typeface="Arial"/>
                          <a:sym typeface="Arial"/>
                        </a:rPr>
                        <a:t>Facilita a digestão de gorduras e proteínas; induz saciedade a curto prazo</a:t>
                      </a:r>
                      <a:endParaRPr sz="18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2" name="Google Shape;152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0" descr="Colon Or Intestine In Cartoon Style Stock Illustration - Download Image Now  - Intestine, Illustration, Medical Exam - iStock"/>
          <p:cNvPicPr preferRelativeResize="0"/>
          <p:nvPr/>
        </p:nvPicPr>
        <p:blipFill rotWithShape="1">
          <a:blip r:embed="rId3">
            <a:alphaModFix/>
          </a:blip>
          <a:srcRect l="11282" t="6086" r="9702" b="3964"/>
          <a:stretch/>
        </p:blipFill>
        <p:spPr>
          <a:xfrm>
            <a:off x="4162806" y="2776360"/>
            <a:ext cx="1755012" cy="199789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0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Google Shape;16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0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0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0"/>
          <p:cNvSpPr txBox="1"/>
          <p:nvPr/>
        </p:nvSpPr>
        <p:spPr>
          <a:xfrm>
            <a:off x="6623635" y="1959438"/>
            <a:ext cx="262528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Sinais periféricos e centrais</a:t>
            </a:r>
            <a:endParaRPr/>
          </a:p>
        </p:txBody>
      </p:sp>
      <p:pic>
        <p:nvPicPr>
          <p:cNvPr id="165" name="Google Shape;165;p10" descr="Full Stomach Cartoon Icon. Human Organ a Graphic by smartstartstocker ·  Creative Fabrica"/>
          <p:cNvPicPr preferRelativeResize="0"/>
          <p:nvPr/>
        </p:nvPicPr>
        <p:blipFill rotWithShape="1">
          <a:blip r:embed="rId6">
            <a:alphaModFix/>
          </a:blip>
          <a:srcRect l="28428" r="28391"/>
          <a:stretch/>
        </p:blipFill>
        <p:spPr>
          <a:xfrm>
            <a:off x="512528" y="2346241"/>
            <a:ext cx="1337028" cy="206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0" descr="How To Draw A Cartoon Brain – A Step by Step Guide"/>
          <p:cNvPicPr preferRelativeResize="0"/>
          <p:nvPr/>
        </p:nvPicPr>
        <p:blipFill rotWithShape="1">
          <a:blip r:embed="rId7">
            <a:alphaModFix/>
          </a:blip>
          <a:srcRect l="10100" t="26760" r="8393" b="24210"/>
          <a:stretch/>
        </p:blipFill>
        <p:spPr>
          <a:xfrm>
            <a:off x="2555951" y="142782"/>
            <a:ext cx="1853485" cy="156058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0"/>
          <p:cNvSpPr/>
          <p:nvPr/>
        </p:nvSpPr>
        <p:spPr>
          <a:xfrm rot="7416549" flipH="1">
            <a:off x="2638170" y="3647796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0"/>
          <p:cNvSpPr/>
          <p:nvPr/>
        </p:nvSpPr>
        <p:spPr>
          <a:xfrm rot="-6472506" flipH="1">
            <a:off x="1397237" y="872978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0"/>
          <p:cNvSpPr/>
          <p:nvPr/>
        </p:nvSpPr>
        <p:spPr>
          <a:xfrm rot="821653" flipH="1">
            <a:off x="4717987" y="1048477"/>
            <a:ext cx="904635" cy="1377173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1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1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1"/>
          <p:cNvSpPr txBox="1"/>
          <p:nvPr/>
        </p:nvSpPr>
        <p:spPr>
          <a:xfrm>
            <a:off x="378414" y="2454204"/>
            <a:ext cx="1521252" cy="47735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Serotonina</a:t>
            </a:r>
            <a:endParaRPr/>
          </a:p>
        </p:txBody>
      </p:sp>
      <p:sp>
        <p:nvSpPr>
          <p:cNvPr id="181" name="Google Shape;181;p11"/>
          <p:cNvSpPr txBox="1"/>
          <p:nvPr/>
        </p:nvSpPr>
        <p:spPr>
          <a:xfrm>
            <a:off x="609598" y="497514"/>
            <a:ext cx="9324111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Os neurotransmissores e o controlo do comportamento alimentar</a:t>
            </a:r>
            <a:endParaRPr dirty="0"/>
          </a:p>
        </p:txBody>
      </p:sp>
      <p:pic>
        <p:nvPicPr>
          <p:cNvPr id="182" name="Google Shape;182;p11" descr="All About Cortisol | At-Home Health Tests"/>
          <p:cNvPicPr preferRelativeResize="0"/>
          <p:nvPr/>
        </p:nvPicPr>
        <p:blipFill rotWithShape="1">
          <a:blip r:embed="rId5">
            <a:alphaModFix/>
          </a:blip>
          <a:srcRect l="4436" t="38432" r="53490" b="13997"/>
          <a:stretch/>
        </p:blipFill>
        <p:spPr>
          <a:xfrm>
            <a:off x="6733999" y="2041210"/>
            <a:ext cx="2997881" cy="2545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1" descr="Dopamine – The Science of Parkinson'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65797" y="1585269"/>
            <a:ext cx="2644112" cy="122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1" descr="Serotonin - Wikipedi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9254" y="2540483"/>
            <a:ext cx="2537626" cy="1837503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1"/>
          <p:cNvSpPr txBox="1"/>
          <p:nvPr/>
        </p:nvSpPr>
        <p:spPr>
          <a:xfrm>
            <a:off x="6915414" y="2041210"/>
            <a:ext cx="1521252" cy="49808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Cortisol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1"/>
          <p:cNvSpPr txBox="1"/>
          <p:nvPr/>
        </p:nvSpPr>
        <p:spPr>
          <a:xfrm>
            <a:off x="4586620" y="2730333"/>
            <a:ext cx="1595120" cy="4421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Dopamina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2" descr="What Is Dopamine In The Brai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42207" y="126550"/>
            <a:ext cx="5851586" cy="455279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2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12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2"/>
          <p:cNvSpPr txBox="1"/>
          <p:nvPr/>
        </p:nvSpPr>
        <p:spPr>
          <a:xfrm>
            <a:off x="501380" y="1152800"/>
            <a:ext cx="335434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Prazer relacionado com a alimentação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Papel na compulsão (por exemplo, compulsão alimentar)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2"/>
          <p:cNvSpPr txBox="1"/>
          <p:nvPr/>
        </p:nvSpPr>
        <p:spPr>
          <a:xfrm>
            <a:off x="231139" y="126550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Circuito de recompensa da dopamina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13" descr="Human Immune System Cartoon Stock Illustrations – 1,026 Human Immune System  Cartoon Stock Illustrations, Vectors &amp; Clipart - Dreamstime"/>
          <p:cNvPicPr preferRelativeResize="0"/>
          <p:nvPr/>
        </p:nvPicPr>
        <p:blipFill rotWithShape="1">
          <a:blip r:embed="rId3">
            <a:alphaModFix/>
          </a:blip>
          <a:srcRect l="14310" t="13257" r="14002" b="18208"/>
          <a:stretch/>
        </p:blipFill>
        <p:spPr>
          <a:xfrm>
            <a:off x="7637800" y="3394017"/>
            <a:ext cx="942399" cy="951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3" descr="How To Draw A Cartoon Brain – A Step by Step Guide"/>
          <p:cNvPicPr preferRelativeResize="0"/>
          <p:nvPr/>
        </p:nvPicPr>
        <p:blipFill rotWithShape="1">
          <a:blip r:embed="rId4">
            <a:alphaModFix/>
          </a:blip>
          <a:srcRect t="24899" b="24202"/>
          <a:stretch/>
        </p:blipFill>
        <p:spPr>
          <a:xfrm>
            <a:off x="1679573" y="1065040"/>
            <a:ext cx="1270954" cy="90543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3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3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3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Efeitos a longo prazo nos sistemas do corpo</a:t>
            </a:r>
            <a:endParaRPr/>
          </a:p>
        </p:txBody>
      </p:sp>
      <p:pic>
        <p:nvPicPr>
          <p:cNvPr id="212" name="Google Shape;212;p13" descr="Human Heart Cartoon by Aloysius Patrimonio - Royalty Free and Rights  Managed Licenses"/>
          <p:cNvPicPr preferRelativeResize="0"/>
          <p:nvPr/>
        </p:nvPicPr>
        <p:blipFill rotWithShape="1">
          <a:blip r:embed="rId6">
            <a:alphaModFix/>
          </a:blip>
          <a:srcRect l="18790" t="7882" r="16485" b="7864"/>
          <a:stretch/>
        </p:blipFill>
        <p:spPr>
          <a:xfrm>
            <a:off x="845528" y="2055191"/>
            <a:ext cx="747211" cy="97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3" descr="Colon Or Intestine In Cartoon Style Stock Illustration - Download Image Now  - Intestine, Illustration, Medical Exam - iStock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79573" y="3473652"/>
            <a:ext cx="1052968" cy="1052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3" descr="Premium Vector | Skeletal fiber biceps muscle structure muscle of human  body Red inside tissue of people"/>
          <p:cNvPicPr preferRelativeResize="0"/>
          <p:nvPr/>
        </p:nvPicPr>
        <p:blipFill rotWithShape="1">
          <a:blip r:embed="rId9">
            <a:alphaModFix/>
          </a:blip>
          <a:srcRect l="10366" t="7790" r="9973" b="6589"/>
          <a:stretch/>
        </p:blipFill>
        <p:spPr>
          <a:xfrm>
            <a:off x="8026871" y="1411914"/>
            <a:ext cx="1106656" cy="991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3" descr="Cartoon Bones Images – Browse 295,627 Stock Photos, Vectors, and Video |  Adobe Stock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39551" y="645452"/>
            <a:ext cx="792011" cy="766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3" descr="Eating Disorders vs. Disordered Eating: What's the Difference?"/>
          <p:cNvPicPr preferRelativeResize="0"/>
          <p:nvPr/>
        </p:nvPicPr>
        <p:blipFill rotWithShape="1">
          <a:blip r:embed="rId11">
            <a:alphaModFix/>
          </a:blip>
          <a:srcRect t="16394" b="16705"/>
          <a:stretch/>
        </p:blipFill>
        <p:spPr>
          <a:xfrm>
            <a:off x="3251046" y="1432539"/>
            <a:ext cx="3577908" cy="239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3" descr="Female reproductive system, uterus and ovaries isolated pink icon in cartoon  style. 5428126 Vector Art at Vecteezy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499914" y="3846817"/>
            <a:ext cx="1039741" cy="91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3"/>
          <p:cNvSpPr/>
          <p:nvPr/>
        </p:nvSpPr>
        <p:spPr>
          <a:xfrm rot="-4747238" flipH="1">
            <a:off x="2581379" y="293816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3"/>
          <p:cNvSpPr/>
          <p:nvPr/>
        </p:nvSpPr>
        <p:spPr>
          <a:xfrm rot="-2398373" flipH="1">
            <a:off x="3064057" y="1257422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13"/>
          <p:cNvSpPr/>
          <p:nvPr/>
        </p:nvSpPr>
        <p:spPr>
          <a:xfrm rot="3767832" flipH="1">
            <a:off x="6696003" y="155357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13"/>
          <p:cNvSpPr/>
          <p:nvPr/>
        </p:nvSpPr>
        <p:spPr>
          <a:xfrm rot="9879582" flipH="1">
            <a:off x="4818475" y="3900891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3"/>
          <p:cNvSpPr/>
          <p:nvPr/>
        </p:nvSpPr>
        <p:spPr>
          <a:xfrm rot="9546501" flipH="1">
            <a:off x="6813183" y="3207160"/>
            <a:ext cx="554033" cy="613784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13"/>
          <p:cNvSpPr/>
          <p:nvPr/>
        </p:nvSpPr>
        <p:spPr>
          <a:xfrm rot="5612102" flipH="1">
            <a:off x="7216106" y="2162037"/>
            <a:ext cx="510446" cy="1081668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3"/>
          <p:cNvSpPr/>
          <p:nvPr/>
        </p:nvSpPr>
        <p:spPr>
          <a:xfrm rot="-4241127" flipH="1">
            <a:off x="2229353" y="1710906"/>
            <a:ext cx="525780" cy="1538000"/>
          </a:xfrm>
          <a:custGeom>
            <a:avLst/>
            <a:gdLst/>
            <a:ahLst/>
            <a:cxnLst/>
            <a:rect l="l" t="t" r="r" b="b"/>
            <a:pathLst>
              <a:path w="23353" h="30828" extrusionOk="0">
                <a:moveTo>
                  <a:pt x="22397" y="0"/>
                </a:moveTo>
                <a:cubicBezTo>
                  <a:pt x="22307" y="0"/>
                  <a:pt x="22209" y="18"/>
                  <a:pt x="22106" y="56"/>
                </a:cubicBezTo>
                <a:cubicBezTo>
                  <a:pt x="20125" y="829"/>
                  <a:pt x="18087" y="1218"/>
                  <a:pt x="16016" y="1218"/>
                </a:cubicBezTo>
                <a:cubicBezTo>
                  <a:pt x="14996" y="1218"/>
                  <a:pt x="13967" y="1124"/>
                  <a:pt x="12933" y="933"/>
                </a:cubicBezTo>
                <a:cubicBezTo>
                  <a:pt x="12885" y="923"/>
                  <a:pt x="12839" y="918"/>
                  <a:pt x="12796" y="918"/>
                </a:cubicBezTo>
                <a:cubicBezTo>
                  <a:pt x="12195" y="918"/>
                  <a:pt x="11978" y="1823"/>
                  <a:pt x="12632" y="1986"/>
                </a:cubicBezTo>
                <a:cubicBezTo>
                  <a:pt x="14184" y="2409"/>
                  <a:pt x="15736" y="2590"/>
                  <a:pt x="17288" y="2590"/>
                </a:cubicBezTo>
                <a:cubicBezTo>
                  <a:pt x="17390" y="2590"/>
                  <a:pt x="17492" y="2589"/>
                  <a:pt x="17594" y="2588"/>
                </a:cubicBezTo>
                <a:lnTo>
                  <a:pt x="17594" y="2588"/>
                </a:lnTo>
                <a:cubicBezTo>
                  <a:pt x="13183" y="4492"/>
                  <a:pt x="9374" y="7776"/>
                  <a:pt x="6517" y="11635"/>
                </a:cubicBezTo>
                <a:cubicBezTo>
                  <a:pt x="2807" y="16623"/>
                  <a:pt x="0" y="23816"/>
                  <a:pt x="1028" y="30132"/>
                </a:cubicBezTo>
                <a:cubicBezTo>
                  <a:pt x="1103" y="30595"/>
                  <a:pt x="1535" y="30827"/>
                  <a:pt x="1968" y="30827"/>
                </a:cubicBezTo>
                <a:cubicBezTo>
                  <a:pt x="2400" y="30827"/>
                  <a:pt x="2832" y="30595"/>
                  <a:pt x="2908" y="30132"/>
                </a:cubicBezTo>
                <a:cubicBezTo>
                  <a:pt x="3334" y="27099"/>
                  <a:pt x="3484" y="24167"/>
                  <a:pt x="4386" y="21209"/>
                </a:cubicBezTo>
                <a:cubicBezTo>
                  <a:pt x="5263" y="18302"/>
                  <a:pt x="6567" y="15570"/>
                  <a:pt x="8321" y="13064"/>
                </a:cubicBezTo>
                <a:cubicBezTo>
                  <a:pt x="11203" y="8903"/>
                  <a:pt x="15163" y="5896"/>
                  <a:pt x="19499" y="3490"/>
                </a:cubicBezTo>
                <a:lnTo>
                  <a:pt x="19499" y="3490"/>
                </a:lnTo>
                <a:cubicBezTo>
                  <a:pt x="18948" y="4818"/>
                  <a:pt x="18697" y="6272"/>
                  <a:pt x="18848" y="7725"/>
                </a:cubicBezTo>
                <a:cubicBezTo>
                  <a:pt x="18923" y="8396"/>
                  <a:pt x="19478" y="8741"/>
                  <a:pt x="20002" y="8741"/>
                </a:cubicBezTo>
                <a:cubicBezTo>
                  <a:pt x="20517" y="8741"/>
                  <a:pt x="21003" y="8408"/>
                  <a:pt x="20978" y="7725"/>
                </a:cubicBezTo>
                <a:cubicBezTo>
                  <a:pt x="20853" y="5370"/>
                  <a:pt x="21379" y="3314"/>
                  <a:pt x="22933" y="1485"/>
                </a:cubicBezTo>
                <a:cubicBezTo>
                  <a:pt x="23353" y="976"/>
                  <a:pt x="23071" y="0"/>
                  <a:pt x="22397" y="0"/>
                </a:cubicBezTo>
                <a:close/>
              </a:path>
            </a:pathLst>
          </a:custGeom>
          <a:solidFill>
            <a:srgbClr val="E98E24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4" descr="Basal Metabolic Rate — The Body Architects inc. - Atlanta Personal Trainer  and Nutritionis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0000" y="978700"/>
            <a:ext cx="4763579" cy="3584554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1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5" name="Google Shape;23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4"/>
          <p:cNvSpPr txBox="1"/>
          <p:nvPr/>
        </p:nvSpPr>
        <p:spPr>
          <a:xfrm>
            <a:off x="1179080" y="889529"/>
            <a:ext cx="3750580" cy="3043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Redução da taxa metabólica basal em resposta à restrição calórica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Efeitos no sistema nervoso autónomo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Bradicardia, hipotermia, hipotensão</a:t>
            </a:r>
            <a:endParaRPr dirty="0"/>
          </a:p>
        </p:txBody>
      </p:sp>
      <p:sp>
        <p:nvSpPr>
          <p:cNvPr id="238" name="Google Shape;238;p14"/>
          <p:cNvSpPr txBox="1"/>
          <p:nvPr/>
        </p:nvSpPr>
        <p:spPr>
          <a:xfrm>
            <a:off x="677880" y="292900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Metabolismo basal e poupança de energia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15" descr="What is an Endocrinologist and What they do? - AUSOMA"/>
          <p:cNvPicPr preferRelativeResize="0"/>
          <p:nvPr/>
        </p:nvPicPr>
        <p:blipFill rotWithShape="1">
          <a:blip r:embed="rId3">
            <a:alphaModFix amt="20000"/>
          </a:blip>
          <a:srcRect l="11490" r="10450" b="23852"/>
          <a:stretch/>
        </p:blipFill>
        <p:spPr>
          <a:xfrm>
            <a:off x="874101" y="228600"/>
            <a:ext cx="8331798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5"/>
          <p:cNvSpPr txBox="1"/>
          <p:nvPr/>
        </p:nvSpPr>
        <p:spPr>
          <a:xfrm>
            <a:off x="1858290" y="2292350"/>
            <a:ext cx="6363420" cy="54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Impacto hormonal e metabólico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6"/>
          <p:cNvSpPr txBox="1"/>
          <p:nvPr/>
        </p:nvSpPr>
        <p:spPr>
          <a:xfrm>
            <a:off x="856980" y="1086957"/>
            <a:ext cx="3126441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6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endócrino e amenorreia </a:t>
            </a:r>
            <a:endParaRPr/>
          </a:p>
        </p:txBody>
      </p:sp>
      <p:pic>
        <p:nvPicPr>
          <p:cNvPr id="263" name="Google Shape;263;p16" descr="Alterations in the hypothalamic-pituitary-ovarian axis in stressed wome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3478" y="1070964"/>
            <a:ext cx="8233044" cy="349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17" descr="360+ Muscle Contraction Cartoon Stock Illustrations, Royalty-Free Vector  Graphics &amp; Clip Art - iStock"/>
          <p:cNvPicPr preferRelativeResize="0"/>
          <p:nvPr/>
        </p:nvPicPr>
        <p:blipFill rotWithShape="1">
          <a:blip r:embed="rId3">
            <a:alphaModFix/>
          </a:blip>
          <a:srcRect l="5278" t="5855" r="7830" b="4836"/>
          <a:stretch/>
        </p:blipFill>
        <p:spPr>
          <a:xfrm>
            <a:off x="6747351" y="2001357"/>
            <a:ext cx="2723298" cy="2332502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7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7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7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7"/>
          <p:cNvSpPr txBox="1"/>
          <p:nvPr/>
        </p:nvSpPr>
        <p:spPr>
          <a:xfrm>
            <a:off x="856980" y="1086957"/>
            <a:ext cx="596363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Catabolismo muscular em caso de carência energética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Diminuição da força física e do desempenho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Perda de massa magra mesmo com uma aparência "tonificada"</a:t>
            </a:r>
            <a:endParaRPr/>
          </a:p>
        </p:txBody>
      </p:sp>
      <p:sp>
        <p:nvSpPr>
          <p:cNvPr id="276" name="Google Shape;276;p17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Alterações na massa magra e muscular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18" descr="Osteoporosis: UAB-led study approved for a $13.9 million award to  investigate prevention of bone fractures - UAB News"/>
          <p:cNvPicPr preferRelativeResize="0"/>
          <p:nvPr/>
        </p:nvPicPr>
        <p:blipFill rotWithShape="1">
          <a:blip r:embed="rId3">
            <a:alphaModFix/>
          </a:blip>
          <a:srcRect t="9495" b="10828"/>
          <a:stretch/>
        </p:blipFill>
        <p:spPr>
          <a:xfrm>
            <a:off x="6111128" y="2287950"/>
            <a:ext cx="3755820" cy="224751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8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8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8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8"/>
          <p:cNvSpPr txBox="1"/>
          <p:nvPr/>
        </p:nvSpPr>
        <p:spPr>
          <a:xfrm>
            <a:off x="856980" y="1086956"/>
            <a:ext cx="5289820" cy="2667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Redução da produção de estrogénios → perda de densidade óssea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Deficiência na absorção intestinal de cálcio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Risco de osteopenia e osteoporose precoce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Fracturas de stress também em jovens atletas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8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Densidade óssea e risco de osteoporose</a:t>
            </a:r>
            <a:endParaRPr/>
          </a:p>
        </p:txBody>
      </p:sp>
      <p:pic>
        <p:nvPicPr>
          <p:cNvPr id="290" name="Google Shape;290;p18" descr="One Bone to Represent Them All: The Enduring Legacy of the Femur Bone –  Animal Archaeolog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207404">
            <a:off x="7569136" y="-59399"/>
            <a:ext cx="1312524" cy="1918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7C4CD518-34EE-7928-D5EF-29F6BEE0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F5218751-AE5D-4772-8BF7-63D8C0BBAE2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CC4926CD-7293-7853-0076-63A6131DE8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459C2996-8182-C03E-EFBB-907C43D79130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0B53F678-C1D3-769F-C7F1-0EA595D0A7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BE84B59F-9466-CC7E-2C3E-00D56E44D35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97F7E811-6E48-EFCE-1DC8-F567E9F00B71}"/>
              </a:ext>
            </a:extLst>
          </p:cNvPr>
          <p:cNvSpPr txBox="1"/>
          <p:nvPr/>
        </p:nvSpPr>
        <p:spPr>
          <a:xfrm>
            <a:off x="657098" y="1675844"/>
            <a:ext cx="578258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it-IT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6,7,8,14, 17-25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E191DC73-D2A0-906E-9071-147DBCC287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OBRIGATÓRIO: </a:t>
            </a:r>
            <a:endParaRPr dirty="0"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4586B394-5897-3105-4FA8-4AEA928F768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03484" y="7380312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8EBC53AA-DD4D-AC4B-0778-1BDAD2A53A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61735" y="-2808159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38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19" descr="Long QT Syndrome: Symptoms &amp; Treatment"/>
          <p:cNvPicPr preferRelativeResize="0"/>
          <p:nvPr/>
        </p:nvPicPr>
        <p:blipFill rotWithShape="1">
          <a:blip r:embed="rId3">
            <a:alphaModFix/>
          </a:blip>
          <a:srcRect t="19328" b="14628"/>
          <a:stretch/>
        </p:blipFill>
        <p:spPr>
          <a:xfrm>
            <a:off x="2661101" y="3218515"/>
            <a:ext cx="4757797" cy="181068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9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8" name="Google Shape;29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9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9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19"/>
          <p:cNvSpPr txBox="1"/>
          <p:nvPr/>
        </p:nvSpPr>
        <p:spPr>
          <a:xfrm>
            <a:off x="856980" y="1086956"/>
            <a:ext cx="6711262" cy="2667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Bradicardia e hipotensão como adaptação ao défice energético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Redução da massa cardíaca em casos graves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Prolongamento do intervalo QT → risco de arritmias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Possibilidade de síncope e colapso por esforço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9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Efeitos no sistema cardiovascular</a:t>
            </a:r>
            <a:endParaRPr/>
          </a:p>
        </p:txBody>
      </p:sp>
      <p:pic>
        <p:nvPicPr>
          <p:cNvPr id="304" name="Google Shape;304;p19" descr="Human Heart Cartoon by Aloysius Patrimonio - Royalty Free and Rights  Managed Licenses"/>
          <p:cNvPicPr preferRelativeResize="0"/>
          <p:nvPr/>
        </p:nvPicPr>
        <p:blipFill rotWithShape="1">
          <a:blip r:embed="rId6">
            <a:alphaModFix/>
          </a:blip>
          <a:srcRect l="18790" t="7882" r="16485" b="7864"/>
          <a:stretch/>
        </p:blipFill>
        <p:spPr>
          <a:xfrm>
            <a:off x="7751924" y="562610"/>
            <a:ext cx="1471721" cy="1915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20" descr="16,000+ Digestive System Cartoon Stock Illustrations, Royalty-Free Vector  Graphics &amp; Clip Art - iStock | Digestive system illustra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7127" y="634919"/>
            <a:ext cx="3427259" cy="333756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20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0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0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20"/>
          <p:cNvSpPr txBox="1"/>
          <p:nvPr/>
        </p:nvSpPr>
        <p:spPr>
          <a:xfrm>
            <a:off x="856980" y="1086957"/>
            <a:ext cx="5533660" cy="3022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Gastroparesia: esvaziamento gástrico lento → náuseas, saciedade precoce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Obstipação crónica devido a uma motilidade intestinal lenta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Dor abdominal recorrente, inchaço, sensação de peso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Consequências dos vómitos auto-induzidos ou dos laxantes: esofagite, desequilíbrios electrolíticos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0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gastrointestinal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21" descr="7,200+ Cartoon Of A Immune System Stock Illustrations, Royalty-Free Vector  Graphics &amp; Clip Art - iStoc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48368" y="719768"/>
            <a:ext cx="3721264" cy="392684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21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5" name="Google Shape;32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21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1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21"/>
          <p:cNvSpPr txBox="1"/>
          <p:nvPr/>
        </p:nvSpPr>
        <p:spPr>
          <a:xfrm>
            <a:off x="856980" y="1086956"/>
            <a:ext cx="5305060" cy="3200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Anorexia: imunossupressão devido à desnutrição → aumento do risco de infecções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Bulimia e BED: estado pró-inflamatório crónico (↑ citocinas, stress oxidativo)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Disfunção do microbiota intestinal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Impacto na cicatrização muscular e na resistência ao esforço</a:t>
            </a:r>
            <a:endParaRPr/>
          </a:p>
        </p:txBody>
      </p:sp>
      <p:sp>
        <p:nvSpPr>
          <p:cNvPr id="330" name="Google Shape;330;p21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Sistema imunitário e inflamação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22" descr="35,700+ Human Brain Cartoon Stock Photos, Pictures &amp; Royalty-Free Images -  iStock"/>
          <p:cNvPicPr preferRelativeResize="0"/>
          <p:nvPr/>
        </p:nvPicPr>
        <p:blipFill rotWithShape="1">
          <a:blip r:embed="rId3">
            <a:alphaModFix/>
          </a:blip>
          <a:srcRect l="5037" t="10253" r="6519" b="8221"/>
          <a:stretch/>
        </p:blipFill>
        <p:spPr>
          <a:xfrm>
            <a:off x="7064166" y="1284833"/>
            <a:ext cx="2667714" cy="2459046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22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8" name="Google Shape;33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22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2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22"/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Redução do volume cerebral (especialmente do córtex e da massa cinzenta)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Alterações na conetividade funcional entre áreas emocionais e cognitivas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Défices cognitivos: atenção, memória, flexibilidade mental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Efeitos reversíveis com uma alimentação adequada (em parte)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22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Cérebro e neuroplasticidade</a:t>
            </a: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23" descr="6,000+ Insomnia Cartoon Stock Photos, Pictures &amp; Royalty-Free Images -  iStock | Insomnia concept, Sleep, Counting shee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51320" y="739279"/>
            <a:ext cx="3032644" cy="189788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23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3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3" name="Google Shape;353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3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3"/>
          <p:cNvSpPr txBox="1"/>
          <p:nvPr/>
        </p:nvSpPr>
        <p:spPr>
          <a:xfrm>
            <a:off x="856980" y="1086956"/>
            <a:ext cx="6711262" cy="2778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Insónia inicial ou despertares frequentes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Sono leve e não reparador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Impacto da restrição calórica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Envolvimento do eixo HPA e da serotonina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Relação com a ansiedade e a hiperatividade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3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Perturbações do sono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24" descr="Why some bodybuilders feel they are too small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-182880" y="0"/>
            <a:ext cx="10625134" cy="505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2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4" name="Google Shape;36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24"/>
          <p:cNvSpPr txBox="1"/>
          <p:nvPr/>
        </p:nvSpPr>
        <p:spPr>
          <a:xfrm>
            <a:off x="856980" y="1086957"/>
            <a:ext cx="7673956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Atividade física excessiva e rigidez alimentar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Perturbação dismórfica do corpo com ênfase nos músculos e na definição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Dieta hipocalórica e utilização de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suplementos/anabolizantes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Aspeto atlético mas sinais de défice de energia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Frequentemente não reconhecido em contextos desportivos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24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Bigorexia: o paradoxo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25" descr="What is RED S? (Relative Energy Deficiency in Sport)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5551" y="150438"/>
            <a:ext cx="4796704" cy="4802081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7" name="Google Shape;377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5"/>
          <p:cNvSpPr txBox="1"/>
          <p:nvPr/>
        </p:nvSpPr>
        <p:spPr>
          <a:xfrm>
            <a:off x="797043" y="1593607"/>
            <a:ext cx="4185807" cy="1915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Red-S (Deficiência Energética Relativa no Desporto)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Quando o desporto consome mais do que alimenta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0" name="Google Shape;39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6"/>
          <p:cNvSpPr txBox="1"/>
          <p:nvPr/>
        </p:nvSpPr>
        <p:spPr>
          <a:xfrm>
            <a:off x="856980" y="1086956"/>
            <a:ext cx="8129540" cy="3027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DE estão profundamente enraizados na neurobiologia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hipotálamo, os neurotransmissores e as hormonas desempenham um papel na regulação do apetite e no comportamento alimentar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perturbações hormonais e metabólicas causadas pela DE podem levar a graves riscos para a saúde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compreensão destes mecanismos fisiológicos pode ajudar a desenvolver melhores estratégias de tratamento que abordem tanto a mente como o corpo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6"/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Mensagens para levar para casa</a:t>
            </a:r>
            <a:endParaRPr/>
          </a:p>
        </p:txBody>
      </p:sp>
      <p:pic>
        <p:nvPicPr>
          <p:cNvPr id="394" name="Google Shape;394;p26" descr="Take away - Free food and restaurant icon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51568" y="249253"/>
            <a:ext cx="1035340" cy="1035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950ACCB5-EA01-7BB6-E63D-E1FDEB974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3" descr="Running Phases Anatomy Print Running Stages Biometrics Poster – MimiPrints  Anatomy Prints And Science Art">
            <a:extLst>
              <a:ext uri="{FF2B5EF4-FFF2-40B4-BE49-F238E27FC236}">
                <a16:creationId xmlns:a16="http://schemas.microsoft.com/office/drawing/2014/main" id="{7988EB72-BCCC-B3F3-CE18-7A4A94447FB9}"/>
              </a:ext>
            </a:extLst>
          </p:cNvPr>
          <p:cNvPicPr preferRelativeResize="0"/>
          <p:nvPr/>
        </p:nvPicPr>
        <p:blipFill rotWithShape="1">
          <a:blip r:embed="rId3">
            <a:alphaModFix amt="20000"/>
          </a:blip>
          <a:srcRect l="10028" t="24899" r="8803" b="19373"/>
          <a:stretch/>
        </p:blipFill>
        <p:spPr>
          <a:xfrm>
            <a:off x="4464433" y="821032"/>
            <a:ext cx="5350631" cy="367365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">
            <a:extLst>
              <a:ext uri="{FF2B5EF4-FFF2-40B4-BE49-F238E27FC236}">
                <a16:creationId xmlns:a16="http://schemas.microsoft.com/office/drawing/2014/main" id="{A883A7B2-02E1-48FC-0193-B95EC11F65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3">
            <a:extLst>
              <a:ext uri="{FF2B5EF4-FFF2-40B4-BE49-F238E27FC236}">
                <a16:creationId xmlns:a16="http://schemas.microsoft.com/office/drawing/2014/main" id="{2FA57810-BA13-7257-8AC4-6B84C57533C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">
            <a:extLst>
              <a:ext uri="{FF2B5EF4-FFF2-40B4-BE49-F238E27FC236}">
                <a16:creationId xmlns:a16="http://schemas.microsoft.com/office/drawing/2014/main" id="{F330DA54-5E6B-81CE-4A62-051AE571BBD2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3">
            <a:extLst>
              <a:ext uri="{FF2B5EF4-FFF2-40B4-BE49-F238E27FC236}">
                <a16:creationId xmlns:a16="http://schemas.microsoft.com/office/drawing/2014/main" id="{9DB3FA10-90C8-5110-F93D-2FF681E06CE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">
            <a:extLst>
              <a:ext uri="{FF2B5EF4-FFF2-40B4-BE49-F238E27FC236}">
                <a16:creationId xmlns:a16="http://schemas.microsoft.com/office/drawing/2014/main" id="{9ABDD032-EC60-C44E-1B7F-B9E251C69D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>
            <a:extLst>
              <a:ext uri="{FF2B5EF4-FFF2-40B4-BE49-F238E27FC236}">
                <a16:creationId xmlns:a16="http://schemas.microsoft.com/office/drawing/2014/main" id="{22D52A88-382F-D223-A6A4-2B551B75FE89}"/>
              </a:ext>
            </a:extLst>
          </p:cNvPr>
          <p:cNvSpPr txBox="1"/>
          <p:nvPr/>
        </p:nvSpPr>
        <p:spPr>
          <a:xfrm>
            <a:off x="856980" y="1086957"/>
            <a:ext cx="578258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 DE são perturbações psiquiátricas com consequências físicas graves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 alterações visíveis no corpo precedem frequentemente o diagnóstico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formador pode detetar sinais antes dos outros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>
            <a:extLst>
              <a:ext uri="{FF2B5EF4-FFF2-40B4-BE49-F238E27FC236}">
                <a16:creationId xmlns:a16="http://schemas.microsoft.com/office/drawing/2014/main" id="{DA7609ED-8789-26C0-DDB5-9D204EB505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Porquê começar pela Fisiologia?</a:t>
            </a:r>
            <a:endParaRPr/>
          </a:p>
        </p:txBody>
      </p:sp>
      <p:pic>
        <p:nvPicPr>
          <p:cNvPr id="69" name="Google Shape;69;p3" descr="Warning Signs of an Eating Disorder - Mental Health Hotline">
            <a:extLst>
              <a:ext uri="{FF2B5EF4-FFF2-40B4-BE49-F238E27FC236}">
                <a16:creationId xmlns:a16="http://schemas.microsoft.com/office/drawing/2014/main" id="{B39273A2-5623-3A9E-E24F-CADFEC519BB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03484" y="7380312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" descr="Thrive Eating Disorders Clinic at Peninsula Behavioral Health">
            <a:extLst>
              <a:ext uri="{FF2B5EF4-FFF2-40B4-BE49-F238E27FC236}">
                <a16:creationId xmlns:a16="http://schemas.microsoft.com/office/drawing/2014/main" id="{1020DAED-C9CD-8C2F-41BA-A5CCB3ABA2C5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124442" y="2643737"/>
            <a:ext cx="3344765" cy="192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Eating disorders | Find help and support | Kids Helpline">
            <a:extLst>
              <a:ext uri="{FF2B5EF4-FFF2-40B4-BE49-F238E27FC236}">
                <a16:creationId xmlns:a16="http://schemas.microsoft.com/office/drawing/2014/main" id="{1FF7F511-524B-70B8-D93B-C158967D760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61735" y="-2808159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847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4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4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4"/>
          <p:cNvSpPr txBox="1"/>
          <p:nvPr/>
        </p:nvSpPr>
        <p:spPr>
          <a:xfrm>
            <a:off x="457199" y="812611"/>
            <a:ext cx="6711262" cy="2113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Anorexia Nervosa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Bulimia Nervosa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Bigorexia (Dismorfia muscular)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outros! (Perturbação da compulsão alimentar, ARFID...)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4"/>
          <p:cNvSpPr txBox="1"/>
          <p:nvPr/>
        </p:nvSpPr>
        <p:spPr>
          <a:xfrm>
            <a:off x="580890" y="203914"/>
            <a:ext cx="6363420" cy="589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O que é uma perturbação alimentar?</a:t>
            </a:r>
            <a:endParaRPr dirty="0"/>
          </a:p>
        </p:txBody>
      </p:sp>
      <p:pic>
        <p:nvPicPr>
          <p:cNvPr id="84" name="Google Shape;84;p4" descr="Warning Signs of an Eating Disorder - Mental Health Hotlin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93508" y="3372957"/>
            <a:ext cx="2795602" cy="146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4" descr="Thrive Eating Disorders Clinic at Peninsula Behavioral Health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81740" y="2580451"/>
            <a:ext cx="3344765" cy="192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" descr="Eating disorders | Find help and support | Kids Help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68000" y="203914"/>
            <a:ext cx="2670145" cy="1873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5" descr="Cartoon Gym Background by Cartoonsco on Dribbble"/>
          <p:cNvPicPr preferRelativeResize="0"/>
          <p:nvPr/>
        </p:nvPicPr>
        <p:blipFill rotWithShape="1">
          <a:blip r:embed="rId3">
            <a:alphaModFix amt="35000"/>
          </a:blip>
          <a:srcRect/>
          <a:stretch/>
        </p:blipFill>
        <p:spPr>
          <a:xfrm>
            <a:off x="0" y="0"/>
            <a:ext cx="10080625" cy="566896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5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" name="Google Shape;94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Google Shape;96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5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3095270" y="2245832"/>
            <a:ext cx="3889459" cy="589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Vamos dar um passo atrás</a:t>
            </a:r>
            <a:endParaRPr/>
          </a:p>
        </p:txBody>
      </p:sp>
      <p:pic>
        <p:nvPicPr>
          <p:cNvPr id="99" name="Google Shape;99;p5" descr="Does Exercise Help You Lose More Weight? - Weight Loss Resource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20619" y="-2431899"/>
            <a:ext cx="2969583" cy="1963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/>
          <p:nvPr/>
        </p:nvSpPr>
        <p:spPr>
          <a:xfrm>
            <a:off x="1317490" y="3646310"/>
            <a:ext cx="7956820" cy="542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Balanço energético: Energia introduzida </a:t>
            </a:r>
            <a:r>
              <a:rPr lang="en-US" sz="2400" dirty="0"/>
              <a:t>=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Energia consumida</a:t>
            </a:r>
            <a:endParaRPr dirty="0"/>
          </a:p>
        </p:txBody>
      </p:sp>
      <p:sp>
        <p:nvSpPr>
          <p:cNvPr id="106" name="Google Shape;106;p6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/>
          <p:cNvSpPr txBox="1"/>
          <p:nvPr/>
        </p:nvSpPr>
        <p:spPr>
          <a:xfrm>
            <a:off x="5641059" y="1086957"/>
            <a:ext cx="4374234" cy="2433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gasto energético inclui: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metabolismo basal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atividade física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termogénese digestiva</a:t>
            </a: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6"/>
          <p:cNvSpPr txBox="1"/>
          <p:nvPr/>
        </p:nvSpPr>
        <p:spPr>
          <a:xfrm>
            <a:off x="124692" y="112164"/>
            <a:ext cx="9890602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Balanço energético: Consumo vs. Despesa</a:t>
            </a:r>
            <a:endParaRPr dirty="0"/>
          </a:p>
        </p:txBody>
      </p:sp>
      <p:sp>
        <p:nvSpPr>
          <p:cNvPr id="2" name="Google Shape;111;p6">
            <a:extLst>
              <a:ext uri="{FF2B5EF4-FFF2-40B4-BE49-F238E27FC236}">
                <a16:creationId xmlns:a16="http://schemas.microsoft.com/office/drawing/2014/main" id="{340A38E1-51C4-9DA8-D0D4-4E418CD149A4}"/>
              </a:ext>
            </a:extLst>
          </p:cNvPr>
          <p:cNvSpPr txBox="1"/>
          <p:nvPr/>
        </p:nvSpPr>
        <p:spPr>
          <a:xfrm>
            <a:off x="921666" y="1209118"/>
            <a:ext cx="4374234" cy="239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ingestão calórica provém de alimentos e bebidas</a:t>
            </a: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DB056386-3205-25A5-8924-7B638AB3B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>
            <a:extLst>
              <a:ext uri="{FF2B5EF4-FFF2-40B4-BE49-F238E27FC236}">
                <a16:creationId xmlns:a16="http://schemas.microsoft.com/office/drawing/2014/main" id="{E65D7382-8194-0B57-80B8-885D3CA9BED9}"/>
              </a:ext>
            </a:extLst>
          </p:cNvPr>
          <p:cNvSpPr txBox="1"/>
          <p:nvPr/>
        </p:nvSpPr>
        <p:spPr>
          <a:xfrm>
            <a:off x="715376" y="3747829"/>
            <a:ext cx="9074825" cy="542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Balanço energético negativo: Energia introduzida </a:t>
            </a:r>
            <a:r>
              <a:rPr lang="en-US" sz="2400" dirty="0"/>
              <a:t>&lt;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Energia consumida</a:t>
            </a:r>
            <a:endParaRPr dirty="0"/>
          </a:p>
        </p:txBody>
      </p:sp>
      <p:sp>
        <p:nvSpPr>
          <p:cNvPr id="106" name="Google Shape;106;p6">
            <a:extLst>
              <a:ext uri="{FF2B5EF4-FFF2-40B4-BE49-F238E27FC236}">
                <a16:creationId xmlns:a16="http://schemas.microsoft.com/office/drawing/2014/main" id="{79598EFD-CFE9-3377-0156-276EA83395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6">
            <a:extLst>
              <a:ext uri="{FF2B5EF4-FFF2-40B4-BE49-F238E27FC236}">
                <a16:creationId xmlns:a16="http://schemas.microsoft.com/office/drawing/2014/main" id="{9068CB36-6784-5505-E25C-A311A0CD740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>
            <a:extLst>
              <a:ext uri="{FF2B5EF4-FFF2-40B4-BE49-F238E27FC236}">
                <a16:creationId xmlns:a16="http://schemas.microsoft.com/office/drawing/2014/main" id="{649FE342-8562-F364-0C15-5028F61009CB}"/>
              </a:ext>
            </a:extLst>
          </p:cNvPr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6">
            <a:extLst>
              <a:ext uri="{FF2B5EF4-FFF2-40B4-BE49-F238E27FC236}">
                <a16:creationId xmlns:a16="http://schemas.microsoft.com/office/drawing/2014/main" id="{2698A2FF-5389-9E06-E5F8-F3E51DB910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">
            <a:extLst>
              <a:ext uri="{FF2B5EF4-FFF2-40B4-BE49-F238E27FC236}">
                <a16:creationId xmlns:a16="http://schemas.microsoft.com/office/drawing/2014/main" id="{BC8CF5C9-EA9C-95A2-7F24-BD0E7167190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>
            <a:extLst>
              <a:ext uri="{FF2B5EF4-FFF2-40B4-BE49-F238E27FC236}">
                <a16:creationId xmlns:a16="http://schemas.microsoft.com/office/drawing/2014/main" id="{592616D2-623F-9909-3393-3D54A14F254B}"/>
              </a:ext>
            </a:extLst>
          </p:cNvPr>
          <p:cNvSpPr txBox="1"/>
          <p:nvPr/>
        </p:nvSpPr>
        <p:spPr>
          <a:xfrm>
            <a:off x="457199" y="1071837"/>
            <a:ext cx="7096992" cy="271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consumo excede a ingestão → ativação dos mecanismos de emergência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§"/>
            </a:pPr>
            <a:r>
              <a:rPr lang="en-US" sz="1800" dirty="0"/>
              <a:t>Consequências da carência energética: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perda de massa muscular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abrandamento metabólico</a:t>
            </a:r>
            <a:endParaRPr sz="1800" dirty="0"/>
          </a:p>
          <a:p>
            <a:pPr marL="625475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dirty="0"/>
              <a:t>perturbação das funções fisiológicas</a:t>
            </a:r>
            <a:endParaRPr sz="1800" dirty="0"/>
          </a:p>
          <a:p>
            <a:pPr marL="28575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oto Sans Symbols"/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6">
            <a:extLst>
              <a:ext uri="{FF2B5EF4-FFF2-40B4-BE49-F238E27FC236}">
                <a16:creationId xmlns:a16="http://schemas.microsoft.com/office/drawing/2014/main" id="{061D3AE5-D4A2-0438-A04A-49D356A9F963}"/>
              </a:ext>
            </a:extLst>
          </p:cNvPr>
          <p:cNvSpPr txBox="1"/>
          <p:nvPr/>
        </p:nvSpPr>
        <p:spPr>
          <a:xfrm>
            <a:off x="457199" y="112164"/>
            <a:ext cx="63633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Balanço energético negativo</a:t>
            </a:r>
            <a:endParaRPr dirty="0"/>
          </a:p>
        </p:txBody>
      </p:sp>
      <p:pic>
        <p:nvPicPr>
          <p:cNvPr id="113" name="Google Shape;113;p6" descr="Does Exercise Help You Lose More Weight? - Weight Loss Resources">
            <a:extLst>
              <a:ext uri="{FF2B5EF4-FFF2-40B4-BE49-F238E27FC236}">
                <a16:creationId xmlns:a16="http://schemas.microsoft.com/office/drawing/2014/main" id="{3507E3F9-1244-E6E5-9831-822C1B5CABD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20619" y="0"/>
            <a:ext cx="2969583" cy="1963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987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7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7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/>
          <p:nvPr/>
        </p:nvSpPr>
        <p:spPr>
          <a:xfrm>
            <a:off x="99724" y="802314"/>
            <a:ext cx="6483054" cy="5684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Fome biológica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Regulação interna das necessidades do organismo</a:t>
            </a:r>
            <a:endParaRPr sz="1800" dirty="0"/>
          </a:p>
          <a:p>
            <a:pPr marL="342900" indent="-342900"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Fisiologia do corpo que sinaliza quando é necessário comer para manter o equilíbrio energético </a:t>
            </a:r>
          </a:p>
          <a:p>
            <a:pPr>
              <a:buSzPts val="1800"/>
            </a:pPr>
            <a:r>
              <a:rPr lang="en-US" sz="1800" dirty="0"/>
              <a:t>(</a:t>
            </a:r>
            <a:r>
              <a:rPr lang="en-US" sz="1800" b="1" dirty="0"/>
              <a:t>Córtex pré-frontal</a:t>
            </a:r>
            <a:r>
              <a:rPr lang="en-US" sz="1800" dirty="0"/>
              <a:t>: decisões conscientes sobre a alimentação)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endParaRPr sz="1800" dirty="0"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Fome hedónica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Desejo de comer por prazer e não por necessidade</a:t>
            </a:r>
            <a:endParaRPr sz="1800" dirty="0"/>
          </a:p>
          <a:p>
            <a:pPr marL="342900" indent="-342900">
              <a:buSzPts val="18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Influenciado por factores psicológicos e ambientais (emoções, stress, contexto social</a:t>
            </a:r>
            <a:r>
              <a:rPr lang="en-US" sz="1800" b="1" dirty="0"/>
              <a:t>) </a:t>
            </a:r>
          </a:p>
          <a:p>
            <a:pPr>
              <a:buSzPts val="1800"/>
            </a:pPr>
            <a:r>
              <a:rPr lang="en-US" sz="1800" b="1" dirty="0"/>
              <a:t>(Sistema límbico</a:t>
            </a:r>
            <a:r>
              <a:rPr lang="en-US" sz="1800" dirty="0"/>
              <a:t>: regula as emoções e o prazer relacionados com a alimentação)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457199" y="93606"/>
            <a:ext cx="9507683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Homeostasia vs. Hedonismo</a:t>
            </a:r>
            <a:endParaRPr dirty="0"/>
          </a:p>
        </p:txBody>
      </p:sp>
      <p:pic>
        <p:nvPicPr>
          <p:cNvPr id="126" name="Google Shape;126;p7" descr="The Science of Yoga, Part 5: Yoga and the Brain Systems - Integral Yoga®  Magazine"/>
          <p:cNvPicPr preferRelativeResize="0"/>
          <p:nvPr/>
        </p:nvPicPr>
        <p:blipFill rotWithShape="1">
          <a:blip r:embed="rId5">
            <a:alphaModFix/>
          </a:blip>
          <a:srcRect l="3923" r="3923"/>
          <a:stretch/>
        </p:blipFill>
        <p:spPr>
          <a:xfrm>
            <a:off x="6582778" y="1431812"/>
            <a:ext cx="3463160" cy="234879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7"/>
          <p:cNvSpPr txBox="1"/>
          <p:nvPr/>
        </p:nvSpPr>
        <p:spPr>
          <a:xfrm>
            <a:off x="5625700" y="2961276"/>
            <a:ext cx="4106180" cy="183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8" descr="Hypothalamic-Pituitary-Adrenal (HPA) Axis | BioRender Science Templates"/>
          <p:cNvPicPr preferRelativeResize="0"/>
          <p:nvPr/>
        </p:nvPicPr>
        <p:blipFill rotWithShape="1">
          <a:blip r:embed="rId3">
            <a:alphaModFix/>
          </a:blip>
          <a:srcRect l="16867" t="19019" r="10097"/>
          <a:stretch/>
        </p:blipFill>
        <p:spPr>
          <a:xfrm>
            <a:off x="4455160" y="1098321"/>
            <a:ext cx="5339079" cy="4143783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8"/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8"/>
          <p:cNvSpPr/>
          <p:nvPr/>
        </p:nvSpPr>
        <p:spPr>
          <a:xfrm rot="-4206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9525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E98E2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677880" y="1270793"/>
            <a:ext cx="3643626" cy="2436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hipotálamo como centro de regulação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Comunicação com as glândulas pituitária e suprarrenal (HPA)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Impacto do stress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/>
        </p:nvSpPr>
        <p:spPr>
          <a:xfrm>
            <a:off x="578848" y="267014"/>
            <a:ext cx="8285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8E24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E98E24"/>
                </a:solidFill>
                <a:latin typeface="Arial"/>
                <a:ea typeface="Arial"/>
                <a:cs typeface="Arial"/>
                <a:sym typeface="Arial"/>
              </a:rPr>
              <a:t>Regulação do apetite e o papel do hipotálamo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3535</Words>
  <Application>Microsoft Office PowerPoint</Application>
  <PresentationFormat>Personalizzato</PresentationFormat>
  <Paragraphs>247</Paragraphs>
  <Slides>27</Slides>
  <Notes>27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3" baseType="lpstr">
      <vt:lpstr>Arial</vt:lpstr>
      <vt:lpstr>Courier New</vt:lpstr>
      <vt:lpstr>Noto Sans Symbols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Dell</dc:creator>
  <cp:keywords>, docId:2AFA5CACAEF48640957BC9E1AD26E05D</cp:keywords>
  <cp:lastModifiedBy>Marzia PP Boto</cp:lastModifiedBy>
  <cp:revision>7</cp:revision>
  <dcterms:created xsi:type="dcterms:W3CDTF">2025-02-21T17:30:07Z</dcterms:created>
  <dcterms:modified xsi:type="dcterms:W3CDTF">2025-04-28T13:42:32Z</dcterms:modified>
</cp:coreProperties>
</file>